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61430-83B3-4547-A58B-567628FC6792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3C612-E6D6-4A17-96D9-296B06628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30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1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79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70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85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52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25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08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4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39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58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389A-E7B7-4259-8323-6624BA40956D}" type="datetimeFigureOut">
              <a:rPr lang="fr-FR" smtClean="0"/>
              <a:t>29/10/2020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36F7-4E8D-4F57-B33C-F819538BE4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38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86" y="132402"/>
            <a:ext cx="5977217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0" i="0" u="none" strike="noStrike" dirty="0" smtClean="0">
                <a:solidFill>
                  <a:srgbClr val="0070C0"/>
                </a:solidFill>
                <a:effectLst/>
              </a:rPr>
              <a:t>LES FONCTIONS EXECUTIVES</a:t>
            </a:r>
            <a:br>
              <a:rPr lang="fr-FR" sz="2800" b="0" i="0" u="none" strike="noStrike" dirty="0" smtClean="0">
                <a:solidFill>
                  <a:srgbClr val="0070C0"/>
                </a:solidFill>
                <a:effectLst/>
              </a:rPr>
            </a:br>
            <a:r>
              <a:rPr lang="fr-FR" sz="2400" b="0" i="0" u="none" strike="noStrike" dirty="0" smtClean="0">
                <a:solidFill>
                  <a:srgbClr val="FFFFFF"/>
                </a:solidFill>
                <a:effectLst/>
              </a:rPr>
              <a:t>(DANIEL FAVRE)</a:t>
            </a:r>
            <a:endParaRPr lang="fr-FR" dirty="0" smtClean="0"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C’est un outil</a:t>
            </a:r>
            <a:endParaRPr lang="fr-FR" b="0" i="0" u="none" strike="noStrike" dirty="0" smtClean="0">
              <a:solidFill>
                <a:srgbClr val="31B6FD"/>
              </a:solidFill>
              <a:effectLst/>
            </a:endParaRP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Ce sont des capacités</a:t>
            </a:r>
            <a:endParaRPr lang="fr-FR" b="0" i="0" u="none" strike="noStrike" dirty="0" smtClean="0">
              <a:solidFill>
                <a:srgbClr val="31B6FD"/>
              </a:solidFill>
              <a:effectLst/>
            </a:endParaRP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Ce sont des composantes de la réflexion</a:t>
            </a:r>
            <a:endParaRPr lang="fr-FR" b="0" i="0" u="none" strike="noStrike" dirty="0" smtClean="0">
              <a:solidFill>
                <a:srgbClr val="31B6FD"/>
              </a:solidFill>
              <a:effectLst/>
            </a:endParaRP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C’est un ensemble de processus</a:t>
            </a:r>
          </a:p>
          <a:p>
            <a:pPr fontAlgn="base">
              <a:spcBef>
                <a:spcPts val="400"/>
              </a:spcBef>
            </a:pPr>
            <a:endParaRPr lang="fr-FR" b="0" i="0" u="none" strike="noStrike" dirty="0" smtClean="0">
              <a:solidFill>
                <a:srgbClr val="31B6FD"/>
              </a:solidFill>
              <a:effectLst/>
            </a:endParaRP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Elles permettent d’organiser les actes volontaires</a:t>
            </a:r>
            <a:endParaRPr lang="fr-FR" b="0" i="0" u="none" strike="noStrike" dirty="0" smtClean="0">
              <a:solidFill>
                <a:srgbClr val="31B6FD"/>
              </a:solidFill>
              <a:effectLst/>
            </a:endParaRP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Elles facilitent l’adaptation à des situations nouvelles</a:t>
            </a:r>
            <a:endParaRPr lang="fr-FR" b="0" i="0" u="none" strike="noStrike" dirty="0" smtClean="0">
              <a:solidFill>
                <a:srgbClr val="31B6FD"/>
              </a:solidFill>
              <a:effectLst/>
            </a:endParaRP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Elles conscientisent les tâches non automatiques</a:t>
            </a: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fr-FR" dirty="0">
              <a:solidFill>
                <a:srgbClr val="073E87"/>
              </a:solidFill>
            </a:endParaRPr>
          </a:p>
          <a:p>
            <a:r>
              <a:rPr lang="fr-FR" u="sng" dirty="0"/>
              <a:t>Fonctions exécutives:</a:t>
            </a:r>
            <a:r>
              <a:rPr lang="fr-FR" dirty="0"/>
              <a:t> un ensemble de processus qui organisent les actes volontaires. </a:t>
            </a:r>
            <a:endParaRPr lang="fr-FR" dirty="0" smtClean="0">
              <a:effectLst/>
            </a:endParaRPr>
          </a:p>
          <a:p>
            <a:pPr fontAlgn="base"/>
            <a:r>
              <a:rPr lang="fr-FR" dirty="0"/>
              <a:t>Pour faciliter l’adaptation de la personne à des situations nouvelles, et ce notamment lorsque les schémas habituels ne suffisent </a:t>
            </a:r>
            <a:r>
              <a:rPr lang="fr-FR" dirty="0" smtClean="0"/>
              <a:t>plus.</a:t>
            </a:r>
            <a:endParaRPr lang="fr-FR" dirty="0"/>
          </a:p>
          <a:p>
            <a:pPr fontAlgn="base"/>
            <a:r>
              <a:rPr lang="fr-FR" dirty="0"/>
              <a:t>Lorsque la tâche demande une conscience supplémentaire (non-automatique</a:t>
            </a:r>
            <a:r>
              <a:rPr lang="fr-FR" dirty="0" smtClean="0"/>
              <a:t>).</a:t>
            </a:r>
          </a:p>
          <a:p>
            <a:pPr fontAlgn="base"/>
            <a:r>
              <a:rPr lang="fr-FR" dirty="0" smtClean="0"/>
              <a:t>Ces fonctions exécutives permettent à l’individu de mettre en œuvre les capacités cérébrales.</a:t>
            </a:r>
            <a:endParaRPr lang="fr-FR" dirty="0"/>
          </a:p>
          <a:p>
            <a:endParaRPr lang="fr-FR" dirty="0" smtClean="0"/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fr-FR" b="0" i="0" u="none" strike="noStrike" dirty="0" smtClean="0">
              <a:solidFill>
                <a:srgbClr val="31B6FD"/>
              </a:solidFill>
              <a:effectLst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23044" y="4314363"/>
            <a:ext cx="56779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La représentation mentale du problème</a:t>
            </a:r>
            <a:r>
              <a:rPr lang="fr-FR" sz="1400" dirty="0"/>
              <a:t>: association possible avec des schémas déjà construits, installés en mémoire sémantique ou, nouvelle stratégie à inventer, formation de nouveaux schémas;</a:t>
            </a:r>
            <a:endParaRPr lang="fr-FR" sz="1400" dirty="0" smtClean="0">
              <a:effectLst/>
            </a:endParaRPr>
          </a:p>
          <a:p>
            <a:r>
              <a:rPr lang="fr-FR" sz="1400" u="sng" dirty="0"/>
              <a:t>La capacité </a:t>
            </a:r>
            <a:r>
              <a:rPr lang="fr-FR" sz="1400" u="sng" dirty="0" smtClean="0"/>
              <a:t>d’initiative</a:t>
            </a:r>
            <a:r>
              <a:rPr lang="fr-FR" sz="1400" u="sng" dirty="0"/>
              <a:t>: </a:t>
            </a:r>
            <a:r>
              <a:rPr lang="fr-FR" sz="1400" dirty="0"/>
              <a:t>le déclenchement d’une suite de gestes; </a:t>
            </a:r>
            <a:endParaRPr lang="fr-FR" sz="1400" dirty="0" smtClean="0">
              <a:effectLst/>
            </a:endParaRPr>
          </a:p>
          <a:p>
            <a:r>
              <a:rPr lang="fr-FR" sz="1400" u="sng" dirty="0"/>
              <a:t>La flexibilité: </a:t>
            </a:r>
            <a:r>
              <a:rPr lang="fr-FR" sz="1400" dirty="0"/>
              <a:t>le fait d’abandonner une façon de résoudre, pertinente à un moment donné qui ne convient plus; </a:t>
            </a:r>
            <a:endParaRPr lang="fr-FR" sz="1400" dirty="0" smtClean="0">
              <a:effectLst/>
            </a:endParaRPr>
          </a:p>
          <a:p>
            <a:r>
              <a:rPr lang="fr-FR" sz="1400" u="sng" dirty="0"/>
              <a:t>La planification: </a:t>
            </a:r>
            <a:r>
              <a:rPr lang="fr-FR" sz="1400" dirty="0"/>
              <a:t>la construction d’un programme d’actions et la vérification de son exécution; </a:t>
            </a:r>
            <a:endParaRPr lang="fr-FR" sz="1400" dirty="0" smtClean="0">
              <a:effectLst/>
            </a:endParaRPr>
          </a:p>
          <a:p>
            <a:r>
              <a:rPr lang="fr-FR" sz="1400" u="sng" dirty="0"/>
              <a:t>La capacité d’endurance attentionnelle/ l’attention: </a:t>
            </a:r>
            <a:r>
              <a:rPr lang="fr-FR" sz="1400" dirty="0"/>
              <a:t>la capacité de sélectionner les informations qui sont nécessaires pour l’activité demandée;</a:t>
            </a:r>
            <a:endParaRPr lang="fr-FR" sz="1400" dirty="0" smtClean="0">
              <a:effectLst/>
            </a:endParaRPr>
          </a:p>
          <a:p>
            <a:r>
              <a:rPr lang="fr-FR" sz="1400" u="sng" dirty="0"/>
              <a:t>La régulation des émotions: </a:t>
            </a:r>
            <a:r>
              <a:rPr lang="fr-FR" sz="1400" dirty="0"/>
              <a:t>la disponibilité à entrer dans </a:t>
            </a:r>
            <a:r>
              <a:rPr lang="fr-FR" sz="1400" dirty="0" smtClean="0"/>
              <a:t>l’activité</a:t>
            </a:r>
            <a:endParaRPr lang="fr-FR" sz="1400" dirty="0" smtClean="0"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77803" y="-388249"/>
            <a:ext cx="5768454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LES 6 CAPACITÉS CÉRÉBRALES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73E87"/>
              </a:solidFill>
              <a:effectLst/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73E87"/>
              </a:solidFill>
              <a:effectLst/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73E87"/>
              </a:solidFill>
              <a:effectLst/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 smtClean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 smtClean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 smtClean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 smtClean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73E87"/>
              </a:solidFill>
              <a:effectLst/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73E87"/>
              </a:solidFill>
              <a:effectLst/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>
              <a:solidFill>
                <a:srgbClr val="073E87"/>
              </a:solidFill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73E87"/>
              </a:solidFill>
              <a:effectLst/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73E87"/>
              </a:solidFill>
              <a:effectLst/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73E87"/>
              </a:solidFill>
              <a:effectLst/>
              <a:latin typeface="Libre Frankli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73E87"/>
                </a:solidFill>
                <a:effectLst/>
                <a:latin typeface="Libre Franklin"/>
              </a:rPr>
              <a:t>« Les neurosciences inspirent l’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rgbClr val="073E87"/>
                </a:solidFill>
                <a:effectLst/>
                <a:latin typeface="Libre Franklin"/>
              </a:rPr>
              <a:t>enseignement”-Cerveau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73E87"/>
                </a:solidFill>
                <a:effectLst/>
                <a:latin typeface="Libre Franklin"/>
              </a:rPr>
              <a:t> et Psycho N°41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https://lh4.googleusercontent.com/iD1luxzeM6pvgkjr0nC2wKUWF1bbP4a2jcvFi5Y-HnxaL_diF97GkawZTG7IuhMpA9ZG_A2J0xsbD5HphEAnC50Mjh638Nqpik0TQIPX0WBgkLt3MNBGxifugiESkUko17-nh8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17" y="596669"/>
            <a:ext cx="3422974" cy="31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6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79" y="246910"/>
            <a:ext cx="5127009" cy="278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0" i="0" u="none" strike="noStrike" dirty="0" smtClean="0">
                <a:solidFill>
                  <a:srgbClr val="0070C0"/>
                </a:solidFill>
                <a:effectLst/>
              </a:rPr>
              <a:t>LA DEMARCHE</a:t>
            </a:r>
            <a:endParaRPr lang="fr-FR" sz="2800" dirty="0" smtClean="0">
              <a:solidFill>
                <a:srgbClr val="0070C0"/>
              </a:solidFill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b="0" i="0" u="sng" strike="noStrike" dirty="0" smtClean="0">
                <a:solidFill>
                  <a:srgbClr val="073E87"/>
                </a:solidFill>
                <a:effectLst/>
              </a:rPr>
              <a:t>Prendre en compte le problème</a:t>
            </a:r>
            <a:endParaRPr lang="fr-FR" dirty="0" smtClean="0">
              <a:effectLst/>
            </a:endParaRPr>
          </a:p>
          <a:p>
            <a:pPr marL="742950" lvl="1" indent="-28575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Choisir un « vrai » problème</a:t>
            </a:r>
            <a:endParaRPr lang="fr-FR" b="0" i="0" u="none" strike="noStrike" dirty="0" smtClean="0">
              <a:solidFill>
                <a:srgbClr val="4584D3"/>
              </a:solidFill>
              <a:effectLst/>
            </a:endParaRPr>
          </a:p>
          <a:p>
            <a:pPr marL="742950" lvl="1" indent="-28575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Entendre les diverses interprétations</a:t>
            </a:r>
          </a:p>
          <a:p>
            <a:pPr lvl="1" fontAlgn="base">
              <a:spcBef>
                <a:spcPts val="480"/>
              </a:spcBef>
            </a:pPr>
            <a:endParaRPr lang="fr-FR" b="0" i="0" u="none" strike="noStrike" dirty="0" smtClean="0">
              <a:solidFill>
                <a:srgbClr val="4584D3"/>
              </a:solidFill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b="0" i="0" u="sng" strike="noStrike" dirty="0" smtClean="0">
                <a:solidFill>
                  <a:srgbClr val="073E87"/>
                </a:solidFill>
                <a:effectLst/>
              </a:rPr>
              <a:t>Procéder par étapes</a:t>
            </a:r>
            <a:endParaRPr lang="fr-FR" dirty="0" smtClean="0">
              <a:effectLst/>
            </a:endParaRPr>
          </a:p>
          <a:p>
            <a:pPr marL="742950" lvl="1" indent="-28575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Chacune correspond à un objectif de séance</a:t>
            </a:r>
            <a:endParaRPr lang="fr-FR" b="0" i="0" u="none" strike="noStrike" dirty="0" smtClean="0">
              <a:solidFill>
                <a:srgbClr val="4584D3"/>
              </a:solidFill>
              <a:effectLst/>
            </a:endParaRPr>
          </a:p>
          <a:p>
            <a:pPr marL="742950" lvl="1" indent="-28575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Elles sont toutes suffisantes</a:t>
            </a:r>
            <a:endParaRPr lang="fr-FR" b="0" i="0" u="none" strike="noStrike" dirty="0">
              <a:solidFill>
                <a:srgbClr val="4584D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8" y="3149292"/>
            <a:ext cx="488589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2800" b="0" i="0" u="none" strike="noStrike" dirty="0" smtClean="0">
                <a:solidFill>
                  <a:srgbClr val="0070C0"/>
                </a:solidFill>
                <a:effectLst/>
              </a:rPr>
              <a:t>LES ETAPES</a:t>
            </a:r>
            <a:endParaRPr lang="fr-FR" sz="2800" dirty="0" smtClean="0">
              <a:solidFill>
                <a:srgbClr val="0070C0"/>
              </a:solidFill>
              <a:effectLst/>
            </a:endParaRPr>
          </a:p>
          <a:p>
            <a:pPr fontAlgn="base"/>
            <a:endParaRPr lang="fr-FR" dirty="0">
              <a:solidFill>
                <a:srgbClr val="073E87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73E87"/>
                </a:solidFill>
              </a:rPr>
              <a:t> R</a:t>
            </a: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eprésenter l’histoire</a:t>
            </a:r>
          </a:p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 Elaborer un brouillon d’extraction (et/ou reformuler)</a:t>
            </a:r>
          </a:p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 Imaginer le format de la réponse</a:t>
            </a:r>
          </a:p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 Questionner le problème</a:t>
            </a:r>
          </a:p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 Toiletter le brouillon</a:t>
            </a:r>
          </a:p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 Vérifier que la réponse fonctionne</a:t>
            </a:r>
          </a:p>
          <a:p>
            <a:pPr lvl="3" fontAlgn="base">
              <a:spcBef>
                <a:spcPts val="900"/>
              </a:spcBef>
            </a:pPr>
            <a:r>
              <a:rPr lang="fr-FR" dirty="0">
                <a:solidFill>
                  <a:srgbClr val="073E87"/>
                </a:solidFill>
              </a:rPr>
              <a:t>	</a:t>
            </a:r>
            <a:r>
              <a:rPr lang="fr-FR" b="0" i="1" u="none" strike="noStrike" dirty="0" smtClean="0">
                <a:solidFill>
                  <a:srgbClr val="0293E0"/>
                </a:solidFill>
                <a:effectLst/>
              </a:rPr>
              <a:t>---&gt;Donner toujours la réponse</a:t>
            </a:r>
            <a:endParaRPr lang="fr-FR" dirty="0"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 rot="10800000" flipV="1">
            <a:off x="6332561" y="45548"/>
            <a:ext cx="5140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400" dirty="0" smtClean="0">
                <a:solidFill>
                  <a:srgbClr val="0070C0"/>
                </a:solidFill>
              </a:rPr>
              <a:t>LES DETAILS DES ETAPES</a:t>
            </a:r>
            <a:endParaRPr lang="fr-FR" b="0" i="0" u="none" strike="noStrike" dirty="0" smtClean="0">
              <a:solidFill>
                <a:srgbClr val="073E87"/>
              </a:solidFill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73E87"/>
                </a:solidFill>
              </a:rPr>
              <a:t> R</a:t>
            </a: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eprésenter l’histoire </a:t>
            </a:r>
            <a:r>
              <a:rPr lang="fr-FR" b="1" i="0" u="none" strike="noStrike" dirty="0" smtClean="0">
                <a:solidFill>
                  <a:srgbClr val="073E87"/>
                </a:solidFill>
                <a:effectLst/>
              </a:rPr>
              <a:t>: </a:t>
            </a:r>
            <a:r>
              <a:rPr lang="fr-FR" b="1" dirty="0" smtClean="0"/>
              <a:t>répondre à la question : </a:t>
            </a:r>
            <a:r>
              <a:rPr lang="fr-FR" dirty="0" smtClean="0"/>
              <a:t>«</a:t>
            </a:r>
            <a:r>
              <a:rPr lang="fr-FR" b="1" dirty="0" smtClean="0"/>
              <a:t>  </a:t>
            </a:r>
            <a:r>
              <a:rPr lang="fr-FR" b="1" dirty="0"/>
              <a:t>QU’Y A-T-IL A COMPRENDRE DANS CE </a:t>
            </a:r>
            <a:r>
              <a:rPr lang="fr-FR" b="1" dirty="0" smtClean="0"/>
              <a:t>TEXTE? »</a:t>
            </a:r>
            <a:endParaRPr lang="fr-FR" b="1" i="0" u="none" strike="noStrike" dirty="0" smtClean="0">
              <a:solidFill>
                <a:srgbClr val="073E87"/>
              </a:solidFill>
              <a:effectLst/>
            </a:endParaRPr>
          </a:p>
        </p:txBody>
      </p:sp>
      <p:pic>
        <p:nvPicPr>
          <p:cNvPr id="9" name="Picture 6" descr="https://lh3.googleusercontent.com/qEDvfBsBmSj3YadXUwk__9N3l_uqSlGfzjKfTbtpt7DGeazEBMS8iX82xqAnQkqV9uBczFzy9jlTtfOB530jymJIatkrxje8qbldrH80zjnnlIDzgrCYytJVPJZfPRMxjhoRe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8" y="1011850"/>
            <a:ext cx="6723702" cy="20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7528" y="3149292"/>
            <a:ext cx="524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73E87"/>
                </a:solidFill>
              </a:rPr>
              <a:t> </a:t>
            </a: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Elaborer un brouillon d’extraction (et/ou reformuler)</a:t>
            </a:r>
            <a:endParaRPr lang="fr-FR" b="0" i="0" u="none" strike="noStrike" dirty="0" smtClean="0">
              <a:solidFill>
                <a:srgbClr val="073E87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851373" y="7232660"/>
            <a:ext cx="169324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>
              <a:solidFill>
                <a:srgbClr val="0070C0"/>
              </a:solidFill>
              <a:latin typeface="Libre Franklin"/>
            </a:endParaRPr>
          </a:p>
          <a:p>
            <a:r>
              <a:rPr lang="fr-FR" sz="1400" b="0" i="0" u="none" strike="noStrike" dirty="0" smtClean="0">
                <a:solidFill>
                  <a:srgbClr val="0070C0"/>
                </a:solidFill>
                <a:effectLst/>
                <a:latin typeface="Libre Franklin"/>
              </a:rPr>
              <a:t>ISOLER CE QUI SEMBLE IMPORTANT</a:t>
            </a:r>
            <a:endParaRPr lang="fr-FR" dirty="0" smtClean="0">
              <a:solidFill>
                <a:srgbClr val="0070C0"/>
              </a:solidFill>
              <a:effectLst/>
            </a:endParaRPr>
          </a:p>
          <a:p>
            <a:pPr algn="ctr"/>
            <a:endParaRPr lang="fr-FR" dirty="0">
              <a:solidFill>
                <a:srgbClr val="0070C0"/>
              </a:solidFill>
              <a:effectLst/>
            </a:endParaRPr>
          </a:p>
        </p:txBody>
      </p:sp>
      <p:pic>
        <p:nvPicPr>
          <p:cNvPr id="2056" name="Picture 8" descr="https://lh5.googleusercontent.com/e2UPDVMJqbkOQgloJVLFhTtjNDpb4Oa39wPpuWgpY11uDBnPGrsQgu9EcgalaazXFT8aZTt2ctj3kja3S9o8bpCGmTPzrxiJxYecGO2TvCKUnKYak4tFD4rIC-Ai8yEA1KosQ7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03" y="3613666"/>
            <a:ext cx="2981086" cy="18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883198" y="4332058"/>
            <a:ext cx="309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Isoler ce qui semble important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6627648" y="5527088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73E87"/>
                </a:solidFill>
              </a:rPr>
              <a:t> </a:t>
            </a:r>
            <a:r>
              <a:rPr lang="fr-FR" dirty="0" smtClean="0">
                <a:solidFill>
                  <a:srgbClr val="073E87"/>
                </a:solidFill>
              </a:rPr>
              <a:t>Imaginer le format de la réponse</a:t>
            </a:r>
            <a:endParaRPr lang="fr-FR" b="0" i="0" u="none" strike="noStrike" dirty="0" smtClean="0">
              <a:solidFill>
                <a:srgbClr val="073E87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1089" y="60037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comparer avec des expériences antérieures,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étudier les stratégies possibles,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b="0" i="0" u="none" strike="noStrike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n choisir une ensemble</a:t>
            </a:r>
            <a:endParaRPr lang="fr-FR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011523" y="6307961"/>
            <a:ext cx="181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Elaborer un plan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4544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525" y="153229"/>
            <a:ext cx="261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Questionner le problème</a:t>
            </a:r>
            <a:endParaRPr lang="fr-FR" b="0" i="0" u="none" strike="noStrike" dirty="0" smtClean="0">
              <a:solidFill>
                <a:srgbClr val="073E87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525" y="3191851"/>
            <a:ext cx="2160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Toiletter le brouillon</a:t>
            </a:r>
            <a:endParaRPr lang="fr-FR" b="0" i="0" u="none" strike="noStrike" dirty="0" smtClean="0">
              <a:solidFill>
                <a:srgbClr val="073E87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0014" y="153229"/>
            <a:ext cx="352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b="0" i="0" u="none" strike="noStrike" dirty="0" smtClean="0">
                <a:solidFill>
                  <a:srgbClr val="073E87"/>
                </a:solidFill>
                <a:effectLst/>
              </a:rPr>
              <a:t> Vérifier que la réponse fonctionne</a:t>
            </a:r>
            <a:endParaRPr lang="fr-FR" b="0" i="0" u="none" strike="noStrike" dirty="0" smtClean="0">
              <a:solidFill>
                <a:srgbClr val="073E8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267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18981" t="-577" r="19611" b="4952"/>
          <a:stretch/>
        </p:blipFill>
        <p:spPr>
          <a:xfrm>
            <a:off x="1575581" y="-872197"/>
            <a:ext cx="8060787" cy="73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6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160</Words>
  <Application>Microsoft Office PowerPoint</Application>
  <PresentationFormat>Grand écran</PresentationFormat>
  <Paragraphs>75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Libre Franklin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RECTORAT DE STRASBOURG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Crouzet</dc:creator>
  <cp:lastModifiedBy>Celine Crouzet</cp:lastModifiedBy>
  <cp:revision>10</cp:revision>
  <dcterms:created xsi:type="dcterms:W3CDTF">2020-10-29T11:38:59Z</dcterms:created>
  <dcterms:modified xsi:type="dcterms:W3CDTF">2020-10-29T14:53:13Z</dcterms:modified>
</cp:coreProperties>
</file>