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7" r:id="rId4"/>
    <p:sldId id="257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66793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D71FB-F29A-4551-AB0C-C7A1788139BD}">
      <dgm:prSet phldrT="[Text]" custT="1"/>
      <dgm:spPr>
        <a:gradFill flip="none" rotWithShape="1">
          <a:gsLst>
            <a:gs pos="0">
              <a:schemeClr val="accent3">
                <a:alpha val="10000"/>
              </a:schemeClr>
            </a:gs>
            <a:gs pos="100000">
              <a:schemeClr val="accent3"/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1663200"/>
        <a:lstStyle/>
        <a:p>
          <a:pPr marL="0" indent="0" algn="l" defTabSz="914400">
            <a:buNone/>
          </a:pPr>
          <a:r>
            <a:rPr lang="fr-FR" sz="3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Comprendre l’écrit :</a:t>
          </a:r>
          <a:endParaRPr lang="fr-FR" sz="3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6E434B21-E687-4146-A575-01681DBBBC41}" type="parTrans" cxnId="{E07372D8-A618-496F-8C91-84744B077574}">
      <dgm:prSet/>
      <dgm:spPr/>
      <dgm:t>
        <a:bodyPr/>
        <a:lstStyle/>
        <a:p>
          <a:endParaRPr lang="fr-FR" noProof="0"/>
        </a:p>
      </dgm:t>
    </dgm:pt>
    <dgm:pt modelId="{16C4C80D-00D1-443C-A969-4489A814F229}" type="sibTrans" cxnId="{E07372D8-A618-496F-8C91-84744B077574}">
      <dgm:prSet/>
      <dgm:spPr/>
      <dgm:t>
        <a:bodyPr/>
        <a:lstStyle/>
        <a:p>
          <a:endParaRPr lang="fr-FR" noProof="0"/>
        </a:p>
      </dgm:t>
    </dgm:pt>
    <dgm:pt modelId="{5B3A6A8A-E771-4D31-9211-6426EC1D3009}">
      <dgm:prSet phldrT="[Text]" custT="1"/>
      <dgm:spPr/>
      <dgm:t>
        <a:bodyPr lIns="2034000" tIns="182880" bIns="182880" anchor="ctr" anchorCtr="0"/>
        <a:lstStyle/>
        <a:p>
          <a:pPr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Ne va pas de soi,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89C15884-2459-4268-8F6B-CF75D9C5CD8B}" type="parTrans" cxnId="{84EDA9F8-4B9E-454D-84D6-13E56B79738F}">
      <dgm:prSet/>
      <dgm:spPr/>
      <dgm:t>
        <a:bodyPr/>
        <a:lstStyle/>
        <a:p>
          <a:endParaRPr lang="fr-FR" noProof="0"/>
        </a:p>
      </dgm:t>
    </dgm:pt>
    <dgm:pt modelId="{C7284EAD-E7F8-47F8-80AA-3DB5EE7910A7}" type="sibTrans" cxnId="{84EDA9F8-4B9E-454D-84D6-13E56B79738F}">
      <dgm:prSet/>
      <dgm:spPr/>
      <dgm:t>
        <a:bodyPr/>
        <a:lstStyle/>
        <a:p>
          <a:endParaRPr lang="fr-FR" noProof="0"/>
        </a:p>
      </dgm:t>
    </dgm:pt>
    <dgm:pt modelId="{793E1329-EE07-4D46-B962-72F9BF9D6F6B}">
      <dgm:prSet phldrT="[Text]" custT="1"/>
      <dgm:spPr>
        <a:gradFill rotWithShape="0">
          <a:gsLst>
            <a:gs pos="0">
              <a:schemeClr val="accent1">
                <a:alpha val="10000"/>
              </a:schemeClr>
            </a:gs>
            <a:gs pos="100000">
              <a:schemeClr val="accent1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1663200"/>
        <a:lstStyle/>
        <a:p>
          <a:pPr algn="l" defTabSz="914400">
            <a:buNone/>
          </a:pPr>
          <a:r>
            <a:rPr lang="fr-FR" sz="3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Considérations didactiques :</a:t>
          </a:r>
          <a:endParaRPr lang="fr-FR" sz="3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1157B75B-7941-4E2C-B109-A90618127076}" type="parTrans" cxnId="{4E118BDD-33AA-4A12-9BEB-CAA9C7565B2E}">
      <dgm:prSet/>
      <dgm:spPr/>
      <dgm:t>
        <a:bodyPr/>
        <a:lstStyle/>
        <a:p>
          <a:endParaRPr lang="fr-FR" noProof="0"/>
        </a:p>
      </dgm:t>
    </dgm:pt>
    <dgm:pt modelId="{C6069D9C-7FB0-4D41-8237-8B696767F240}" type="sibTrans" cxnId="{4E118BDD-33AA-4A12-9BEB-CAA9C7565B2E}">
      <dgm:prSet/>
      <dgm:spPr/>
      <dgm:t>
        <a:bodyPr/>
        <a:lstStyle/>
        <a:p>
          <a:endParaRPr lang="fr-FR" noProof="0"/>
        </a:p>
      </dgm:t>
    </dgm:pt>
    <dgm:pt modelId="{5F15946C-ECA8-4220-AEA4-F5D4FACB102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034000" tIns="182880" bIns="182880" anchor="ctr" anchorCtr="0"/>
        <a:lstStyle/>
        <a:p>
          <a:pPr marL="3175" indent="0"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Les stratégies du lecteur de textes narratifs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B5B0E041-DDED-4613-878E-C5C02CCD6966}" type="parTrans" cxnId="{3C2A480C-CA4C-4F46-A2F0-1A98B506FF49}">
      <dgm:prSet/>
      <dgm:spPr/>
      <dgm:t>
        <a:bodyPr/>
        <a:lstStyle/>
        <a:p>
          <a:endParaRPr lang="fr-FR" noProof="0"/>
        </a:p>
      </dgm:t>
    </dgm:pt>
    <dgm:pt modelId="{615AE4D8-C7A9-4150-AE06-25520398D110}" type="sibTrans" cxnId="{3C2A480C-CA4C-4F46-A2F0-1A98B506FF49}">
      <dgm:prSet/>
      <dgm:spPr/>
      <dgm:t>
        <a:bodyPr/>
        <a:lstStyle/>
        <a:p>
          <a:endParaRPr lang="fr-FR" noProof="0"/>
        </a:p>
      </dgm:t>
    </dgm:pt>
    <dgm:pt modelId="{2F2AE14E-3E4A-457E-83CE-87F5AB9C3AB7}">
      <dgm:prSet phldrT="[Text]" custT="1"/>
      <dgm:spPr/>
      <dgm:t>
        <a:bodyPr lIns="2034000" tIns="182880" bIns="182880" anchor="ctr" anchorCtr="0"/>
        <a:lstStyle/>
        <a:p>
          <a:pPr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et pourtant, en pratique…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11BDD6BF-96C9-43DC-A694-6E0EBE5876AC}" type="parTrans" cxnId="{E5F6D581-9790-4205-906A-4DD5A70BC948}">
      <dgm:prSet/>
      <dgm:spPr/>
      <dgm:t>
        <a:bodyPr/>
        <a:lstStyle/>
        <a:p>
          <a:endParaRPr lang="fr-FR" noProof="0"/>
        </a:p>
      </dgm:t>
    </dgm:pt>
    <dgm:pt modelId="{74006792-CFF2-4ECC-90B2-BAD430F3F811}" type="sibTrans" cxnId="{E5F6D581-9790-4205-906A-4DD5A70BC948}">
      <dgm:prSet/>
      <dgm:spPr/>
      <dgm:t>
        <a:bodyPr/>
        <a:lstStyle/>
        <a:p>
          <a:endParaRPr lang="fr-FR" noProof="0"/>
        </a:p>
      </dgm:t>
    </dgm:pt>
    <dgm:pt modelId="{34A12492-4B1D-4ED4-8F17-B61C128A0110}">
      <dgm:prSet phldrT="[Text]" custT="1"/>
      <dgm:spPr>
        <a:gradFill rotWithShape="0">
          <a:gsLst>
            <a:gs pos="0">
              <a:schemeClr val="accent6">
                <a:alpha val="10000"/>
              </a:schemeClr>
            </a:gs>
            <a:gs pos="100000">
              <a:schemeClr val="accent6"/>
            </a:gs>
          </a:gsLst>
          <a:lin ang="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1663200"/>
        <a:lstStyle/>
        <a:p>
          <a:pPr algn="l" defTabSz="914400">
            <a:buNone/>
          </a:pPr>
          <a:r>
            <a:rPr lang="fr-FR" sz="3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Considération pédagogiques :</a:t>
          </a:r>
          <a:endParaRPr lang="fr-FR" sz="3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endParaRPr lang="fr-FR" noProof="0"/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endParaRPr lang="fr-FR" noProof="0"/>
        </a:p>
      </dgm:t>
    </dgm:pt>
    <dgm:pt modelId="{E97683F8-A6EB-44EF-99E5-6D53F22F06EE}">
      <dgm:prSet phldrT="[Text]" custT="1"/>
      <dgm:spPr/>
      <dgm:t>
        <a:bodyPr lIns="2034000" tIns="182880" bIns="182880" anchor="ctr" anchorCtr="0"/>
        <a:lstStyle/>
        <a:p>
          <a:pPr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Le rapport oral/écrit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3B404BF0-CE16-4798-B61B-14FB56940D3C}" type="parTrans" cxnId="{745B36FC-D2A2-4FC9-822B-E44CE47A47C4}">
      <dgm:prSet/>
      <dgm:spPr/>
      <dgm:t>
        <a:bodyPr/>
        <a:lstStyle/>
        <a:p>
          <a:endParaRPr lang="fr-FR" noProof="0"/>
        </a:p>
      </dgm:t>
    </dgm:pt>
    <dgm:pt modelId="{0321986B-7E49-4EE7-8283-2322BC553CAC}" type="sibTrans" cxnId="{745B36FC-D2A2-4FC9-822B-E44CE47A47C4}">
      <dgm:prSet/>
      <dgm:spPr/>
      <dgm:t>
        <a:bodyPr/>
        <a:lstStyle/>
        <a:p>
          <a:endParaRPr lang="fr-FR" noProof="0"/>
        </a:p>
      </dgm:t>
    </dgm:pt>
    <dgm:pt modelId="{C84E2AF5-E956-4485-8A3F-6FF581AA81BA}">
      <dgm:prSet phldrT="[Text]" custT="1"/>
      <dgm:spPr/>
      <dgm:t>
        <a:bodyPr lIns="2034000" tIns="182880" bIns="182880" anchor="ctr" anchorCtr="0"/>
        <a:lstStyle/>
        <a:p>
          <a:pPr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L’emploi du temps : 3 types de séances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25905AA8-4610-4150-87DC-2FA2D2557E59}" type="parTrans" cxnId="{86D80061-1EC6-42CB-B33C-4F0118A247C8}">
      <dgm:prSet/>
      <dgm:spPr/>
      <dgm:t>
        <a:bodyPr/>
        <a:lstStyle/>
        <a:p>
          <a:endParaRPr lang="fr-FR" noProof="0"/>
        </a:p>
      </dgm:t>
    </dgm:pt>
    <dgm:pt modelId="{06B7340F-5514-44E3-B84E-41D57C8784DC}" type="sibTrans" cxnId="{86D80061-1EC6-42CB-B33C-4F0118A247C8}">
      <dgm:prSet/>
      <dgm:spPr/>
      <dgm:t>
        <a:bodyPr/>
        <a:lstStyle/>
        <a:p>
          <a:endParaRPr lang="fr-FR" noProof="0"/>
        </a:p>
      </dgm:t>
    </dgm:pt>
    <dgm:pt modelId="{273155C9-70B8-4DE2-9A70-F474988C58B8}">
      <dgm:prSet phldrT="[Text]" custT="1"/>
      <dgm:spPr/>
      <dgm:t>
        <a:bodyPr lIns="2034000" tIns="182880" bIns="182880" anchor="ctr" anchorCtr="0"/>
        <a:lstStyle/>
        <a:p>
          <a:pPr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Le « fond » culturel, le lexique…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E73FB6E2-0082-44BB-8C6A-E1AA331F1831}" type="parTrans" cxnId="{B3AC6714-E616-4E6E-9B59-6542873EBD86}">
      <dgm:prSet/>
      <dgm:spPr/>
      <dgm:t>
        <a:bodyPr/>
        <a:lstStyle/>
        <a:p>
          <a:endParaRPr lang="fr-FR"/>
        </a:p>
      </dgm:t>
    </dgm:pt>
    <dgm:pt modelId="{9494453A-7E9E-4636-BDF6-CF435CBCEA0B}" type="sibTrans" cxnId="{B3AC6714-E616-4E6E-9B59-6542873EBD86}">
      <dgm:prSet/>
      <dgm:spPr/>
      <dgm:t>
        <a:bodyPr/>
        <a:lstStyle/>
        <a:p>
          <a:endParaRPr lang="fr-FR"/>
        </a:p>
      </dgm:t>
    </dgm:pt>
    <dgm:pt modelId="{57DBCD50-880B-4F5C-9752-7F79AC172A18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034000" tIns="182880" bIns="182880" anchor="ctr" anchorCtr="0"/>
        <a:lstStyle/>
        <a:p>
          <a:pPr marL="3175" indent="0" algn="l" defTabSz="914400">
            <a:buNone/>
          </a:pPr>
          <a:r>
            <a:rPr lang="fr-FR" sz="2200" noProof="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Témoignages de classes</a:t>
          </a:r>
          <a:endParaRPr lang="fr-FR" sz="2200" noProof="0" dirty="0">
            <a:solidFill>
              <a:schemeClr val="bg1">
                <a:lumMod val="50000"/>
              </a:schemeClr>
            </a:solidFill>
            <a:latin typeface="Franklin Gothic Medium Cond" pitchFamily="34" charset="0"/>
          </a:endParaRPr>
        </a:p>
      </dgm:t>
    </dgm:pt>
    <dgm:pt modelId="{A4EA2D81-053D-43CF-8D99-77CE0ED8F8BF}" type="parTrans" cxnId="{492EAAEA-90ED-4576-A055-CCC4EB32686B}">
      <dgm:prSet/>
      <dgm:spPr/>
      <dgm:t>
        <a:bodyPr/>
        <a:lstStyle/>
        <a:p>
          <a:endParaRPr lang="fr-FR"/>
        </a:p>
      </dgm:t>
    </dgm:pt>
    <dgm:pt modelId="{53E56A0D-7A3E-4736-84FD-D1833C3063DF}" type="sibTrans" cxnId="{492EAAEA-90ED-4576-A055-CCC4EB32686B}">
      <dgm:prSet/>
      <dgm:spPr/>
      <dgm:t>
        <a:bodyPr/>
        <a:lstStyle/>
        <a:p>
          <a:endParaRPr lang="fr-FR"/>
        </a:p>
      </dgm:t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70E31-9E0C-460C-A8AB-7B42020FAA41}" type="pres">
      <dgm:prSet presAssocID="{D1ED71FB-F29A-4551-AB0C-C7A1788139BD}" presName="parentText" presStyleLbl="node1" presStyleIdx="0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83FBA1B-B38F-437C-A4D7-414C5850125B}" type="pres">
      <dgm:prSet presAssocID="{D1ED71FB-F29A-4551-AB0C-C7A1788139B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BC73E-CD31-4BF5-B1C5-4A4ACAA7115F}" type="pres">
      <dgm:prSet presAssocID="{793E1329-EE07-4D46-B962-72F9BF9D6F6B}" presName="parentText" presStyleLbl="node1" presStyleIdx="1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446473B-C5F4-406F-AC14-BD4F036A6A94}" type="pres">
      <dgm:prSet presAssocID="{793E1329-EE07-4D46-B962-72F9BF9D6F6B}" presName="childText" presStyleLbl="revTx" presStyleIdx="1" presStyleCnt="3" custLinFactNeighborY="-4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8186-5A51-43CF-804C-BC101821A790}" type="pres">
      <dgm:prSet presAssocID="{34A12492-4B1D-4ED4-8F17-B61C128A0110}" presName="parentText" presStyleLbl="node1" presStyleIdx="2" presStyleCnt="3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8EDEDC3-1590-451D-A055-5F7567D62FD1}" type="pres">
      <dgm:prSet presAssocID="{34A12492-4B1D-4ED4-8F17-B61C128A0110}" presName="childText" presStyleLbl="revTx" presStyleIdx="2" presStyleCnt="3" custLinFactNeighborX="-68" custLinFactNeighborY="32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BEDA4-70E5-4409-B037-AE636A940A8A}" type="presOf" srcId="{5B3A6A8A-E771-4D31-9211-6426EC1D3009}" destId="{C83FBA1B-B38F-437C-A4D7-414C5850125B}" srcOrd="0" destOrd="0" presId="urn:microsoft.com/office/officeart/2005/8/layout/vList2"/>
    <dgm:cxn modelId="{745B36FC-D2A2-4FC9-822B-E44CE47A47C4}" srcId="{34A12492-4B1D-4ED4-8F17-B61C128A0110}" destId="{E97683F8-A6EB-44EF-99E5-6D53F22F06EE}" srcOrd="0" destOrd="0" parTransId="{3B404BF0-CE16-4798-B61B-14FB56940D3C}" sibTransId="{0321986B-7E49-4EE7-8283-2322BC553CAC}"/>
    <dgm:cxn modelId="{33F9AE22-5DCC-448A-885A-E50846CF451A}" type="presOf" srcId="{2F2AE14E-3E4A-457E-83CE-87F5AB9C3AB7}" destId="{C83FBA1B-B38F-437C-A4D7-414C5850125B}" srcOrd="0" destOrd="1" presId="urn:microsoft.com/office/officeart/2005/8/layout/vList2"/>
    <dgm:cxn modelId="{074B935F-02BF-4D34-AFE6-D6964D200B79}" type="presOf" srcId="{66648E1C-5979-4E96-9B11-19BBA834C7B8}" destId="{064591C5-3136-44E9-8DD7-FC67AC975F92}" srcOrd="0" destOrd="0" presId="urn:microsoft.com/office/officeart/2005/8/layout/vList2"/>
    <dgm:cxn modelId="{2C1E047A-553E-4D48-9C58-6B9836D90F07}" type="presOf" srcId="{D1ED71FB-F29A-4551-AB0C-C7A1788139BD}" destId="{9D570E31-9E0C-460C-A8AB-7B42020FAA41}" srcOrd="0" destOrd="0" presId="urn:microsoft.com/office/officeart/2005/8/layout/vList2"/>
    <dgm:cxn modelId="{70D54749-2065-40FE-8B3F-B281B4EC7ACE}" type="presOf" srcId="{34A12492-4B1D-4ED4-8F17-B61C128A0110}" destId="{396B8186-5A51-43CF-804C-BC101821A790}" srcOrd="0" destOrd="0" presId="urn:microsoft.com/office/officeart/2005/8/layout/vList2"/>
    <dgm:cxn modelId="{54D00DD6-4821-4D8D-9CCD-C5D4A02F5FAE}" type="presOf" srcId="{793E1329-EE07-4D46-B962-72F9BF9D6F6B}" destId="{755BC73E-CD31-4BF5-B1C5-4A4ACAA7115F}" srcOrd="0" destOrd="0" presId="urn:microsoft.com/office/officeart/2005/8/layout/vList2"/>
    <dgm:cxn modelId="{E5F6D581-9790-4205-906A-4DD5A70BC948}" srcId="{D1ED71FB-F29A-4551-AB0C-C7A1788139BD}" destId="{2F2AE14E-3E4A-457E-83CE-87F5AB9C3AB7}" srcOrd="1" destOrd="0" parTransId="{11BDD6BF-96C9-43DC-A694-6E0EBE5876AC}" sibTransId="{74006792-CFF2-4ECC-90B2-BAD430F3F811}"/>
    <dgm:cxn modelId="{CFF0642B-4C22-478C-A9E9-20AF81070E2D}" srcId="{66648E1C-5979-4E96-9B11-19BBA834C7B8}" destId="{34A12492-4B1D-4ED4-8F17-B61C128A0110}" srcOrd="2" destOrd="0" parTransId="{DF88E912-2858-4166-91CE-FB42DDB6BD2B}" sibTransId="{88128CF8-F1E7-4D0B-9668-81447D845737}"/>
    <dgm:cxn modelId="{E07372D8-A618-496F-8C91-84744B077574}" srcId="{66648E1C-5979-4E96-9B11-19BBA834C7B8}" destId="{D1ED71FB-F29A-4551-AB0C-C7A1788139BD}" srcOrd="0" destOrd="0" parTransId="{6E434B21-E687-4146-A575-01681DBBBC41}" sibTransId="{16C4C80D-00D1-443C-A969-4489A814F229}"/>
    <dgm:cxn modelId="{84EDA9F8-4B9E-454D-84D6-13E56B79738F}" srcId="{D1ED71FB-F29A-4551-AB0C-C7A1788139BD}" destId="{5B3A6A8A-E771-4D31-9211-6426EC1D3009}" srcOrd="0" destOrd="0" parTransId="{89C15884-2459-4268-8F6B-CF75D9C5CD8B}" sibTransId="{C7284EAD-E7F8-47F8-80AA-3DB5EE7910A7}"/>
    <dgm:cxn modelId="{55FBFFB6-0849-4B9A-826E-B9203E8CAC43}" type="presOf" srcId="{273155C9-70B8-4DE2-9A70-F474988C58B8}" destId="{48EDEDC3-1590-451D-A055-5F7567D62FD1}" srcOrd="0" destOrd="2" presId="urn:microsoft.com/office/officeart/2005/8/layout/vList2"/>
    <dgm:cxn modelId="{B3AC6714-E616-4E6E-9B59-6542873EBD86}" srcId="{34A12492-4B1D-4ED4-8F17-B61C128A0110}" destId="{273155C9-70B8-4DE2-9A70-F474988C58B8}" srcOrd="2" destOrd="0" parTransId="{E73FB6E2-0082-44BB-8C6A-E1AA331F1831}" sibTransId="{9494453A-7E9E-4636-BDF6-CF435CBCEA0B}"/>
    <dgm:cxn modelId="{4E118BDD-33AA-4A12-9BEB-CAA9C7565B2E}" srcId="{66648E1C-5979-4E96-9B11-19BBA834C7B8}" destId="{793E1329-EE07-4D46-B962-72F9BF9D6F6B}" srcOrd="1" destOrd="0" parTransId="{1157B75B-7941-4E2C-B109-A90618127076}" sibTransId="{C6069D9C-7FB0-4D41-8237-8B696767F240}"/>
    <dgm:cxn modelId="{492EAAEA-90ED-4576-A055-CCC4EB32686B}" srcId="{793E1329-EE07-4D46-B962-72F9BF9D6F6B}" destId="{57DBCD50-880B-4F5C-9752-7F79AC172A18}" srcOrd="1" destOrd="0" parTransId="{A4EA2D81-053D-43CF-8D99-77CE0ED8F8BF}" sibTransId="{53E56A0D-7A3E-4736-84FD-D1833C3063DF}"/>
    <dgm:cxn modelId="{03C835E9-24CC-4089-A272-538B0AF4E5B9}" type="presOf" srcId="{C84E2AF5-E956-4485-8A3F-6FF581AA81BA}" destId="{48EDEDC3-1590-451D-A055-5F7567D62FD1}" srcOrd="0" destOrd="1" presId="urn:microsoft.com/office/officeart/2005/8/layout/vList2"/>
    <dgm:cxn modelId="{86D80061-1EC6-42CB-B33C-4F0118A247C8}" srcId="{34A12492-4B1D-4ED4-8F17-B61C128A0110}" destId="{C84E2AF5-E956-4485-8A3F-6FF581AA81BA}" srcOrd="1" destOrd="0" parTransId="{25905AA8-4610-4150-87DC-2FA2D2557E59}" sibTransId="{06B7340F-5514-44E3-B84E-41D57C8784DC}"/>
    <dgm:cxn modelId="{7031A6C2-C633-4FE0-8F98-E6C53CEAC902}" type="presOf" srcId="{5F15946C-ECA8-4220-AEA4-F5D4FACB1025}" destId="{7446473B-C5F4-406F-AC14-BD4F036A6A94}" srcOrd="0" destOrd="0" presId="urn:microsoft.com/office/officeart/2005/8/layout/vList2"/>
    <dgm:cxn modelId="{3C2A480C-CA4C-4F46-A2F0-1A98B506FF49}" srcId="{793E1329-EE07-4D46-B962-72F9BF9D6F6B}" destId="{5F15946C-ECA8-4220-AEA4-F5D4FACB1025}" srcOrd="0" destOrd="0" parTransId="{B5B0E041-DDED-4613-878E-C5C02CCD6966}" sibTransId="{615AE4D8-C7A9-4150-AE06-25520398D110}"/>
    <dgm:cxn modelId="{D7AFB056-3012-4C6A-BEB7-D37745387B85}" type="presOf" srcId="{E97683F8-A6EB-44EF-99E5-6D53F22F06EE}" destId="{48EDEDC3-1590-451D-A055-5F7567D62FD1}" srcOrd="0" destOrd="0" presId="urn:microsoft.com/office/officeart/2005/8/layout/vList2"/>
    <dgm:cxn modelId="{58ED0DB3-7D80-4DAA-96C0-7CEB096F08D3}" type="presOf" srcId="{57DBCD50-880B-4F5C-9752-7F79AC172A18}" destId="{7446473B-C5F4-406F-AC14-BD4F036A6A94}" srcOrd="0" destOrd="1" presId="urn:microsoft.com/office/officeart/2005/8/layout/vList2"/>
    <dgm:cxn modelId="{5D80F5FB-29D7-457E-B8BB-B6569207D057}" type="presParOf" srcId="{064591C5-3136-44E9-8DD7-FC67AC975F92}" destId="{9D570E31-9E0C-460C-A8AB-7B42020FAA41}" srcOrd="0" destOrd="0" presId="urn:microsoft.com/office/officeart/2005/8/layout/vList2"/>
    <dgm:cxn modelId="{64F1725D-D575-4336-B10F-41A4BE2DD49B}" type="presParOf" srcId="{064591C5-3136-44E9-8DD7-FC67AC975F92}" destId="{C83FBA1B-B38F-437C-A4D7-414C5850125B}" srcOrd="1" destOrd="0" presId="urn:microsoft.com/office/officeart/2005/8/layout/vList2"/>
    <dgm:cxn modelId="{157F2159-F6EB-4C96-B4C7-BE5C763A3E40}" type="presParOf" srcId="{064591C5-3136-44E9-8DD7-FC67AC975F92}" destId="{755BC73E-CD31-4BF5-B1C5-4A4ACAA7115F}" srcOrd="2" destOrd="0" presId="urn:microsoft.com/office/officeart/2005/8/layout/vList2"/>
    <dgm:cxn modelId="{1196DA28-DEC2-4A71-A497-BDF45156A6FF}" type="presParOf" srcId="{064591C5-3136-44E9-8DD7-FC67AC975F92}" destId="{7446473B-C5F4-406F-AC14-BD4F036A6A94}" srcOrd="3" destOrd="0" presId="urn:microsoft.com/office/officeart/2005/8/layout/vList2"/>
    <dgm:cxn modelId="{EE81D6EF-C88B-4DB1-827A-8ED415F26147}" type="presParOf" srcId="{064591C5-3136-44E9-8DD7-FC67AC975F92}" destId="{396B8186-5A51-43CF-804C-BC101821A790}" srcOrd="4" destOrd="0" presId="urn:microsoft.com/office/officeart/2005/8/layout/vList2"/>
    <dgm:cxn modelId="{DF9F0059-4204-47C4-96E3-1795383B0987}" type="presParOf" srcId="{064591C5-3136-44E9-8DD7-FC67AC975F92}" destId="{48EDEDC3-1590-451D-A055-5F7567D62F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81D0E-19CE-41AD-B0EC-1F1D49B29240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0802-0D60-4761-9E82-45C67BA76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2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2E3BE-87E6-4956-9420-A92C45ECD06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9A2B-39C4-41C0-ACA4-A3576BD89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2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8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408316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8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62396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8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56633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8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411204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8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362750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8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269508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76256" y="0"/>
            <a:ext cx="2267744" cy="5232202"/>
          </a:xfrm>
          <a:prstGeom prst="rect">
            <a:avLst/>
          </a:prstGeom>
          <a:gradFill>
            <a:gsLst>
              <a:gs pos="0">
                <a:srgbClr val="FFEFD1"/>
              </a:gs>
              <a:gs pos="71000">
                <a:srgbClr val="F0EBD5"/>
              </a:gs>
              <a:gs pos="100000">
                <a:srgbClr val="D1C39F"/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sz="1000" b="1" u="sng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sz="1000" b="1" u="sng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u="sng" dirty="0" smtClean="0">
                <a:solidFill>
                  <a:srgbClr val="92D050"/>
                </a:solidFill>
              </a:rPr>
              <a:t>Comprendre l’écrit :</a:t>
            </a:r>
          </a:p>
          <a:p>
            <a:pPr marL="361950" indent="0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kern="120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fr-FR" sz="1400" i="1" u="none" dirty="0" smtClean="0">
                <a:solidFill>
                  <a:schemeClr val="accent3">
                    <a:lumMod val="75000"/>
                  </a:schemeClr>
                </a:solidFill>
              </a:rPr>
              <a:t>Ne va pas de soi,</a:t>
            </a:r>
          </a:p>
          <a:p>
            <a:pPr marL="361950" indent="0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baseline="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fr-FR" sz="1400" i="1" u="none" dirty="0" smtClean="0">
                <a:solidFill>
                  <a:schemeClr val="accent3">
                    <a:lumMod val="75000"/>
                  </a:schemeClr>
                </a:solidFill>
              </a:rPr>
              <a:t>et pourtant, en pratique…</a:t>
            </a:r>
          </a:p>
          <a:p>
            <a:pPr marL="361950" indent="0">
              <a:buFont typeface="+mj-lt"/>
              <a:buAutoNum type="alphaLcParenR"/>
            </a:pPr>
            <a:endParaRPr lang="fr-FR" sz="700" i="1" u="none" dirty="0" smtClean="0"/>
          </a:p>
          <a:p>
            <a:pPr marL="342900" indent="-342900" algn="l" defTabSz="914400" rtl="0" eaLnBrk="1" latinLnBrk="0" hangingPunct="1">
              <a:buFont typeface="+mj-lt"/>
              <a:buAutoNum type="arabicPeriod" startAt="2"/>
            </a:pPr>
            <a:r>
              <a:rPr lang="fr-FR" sz="1600" b="1" u="sng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Considérations didactiques :</a:t>
            </a:r>
          </a:p>
          <a:p>
            <a:pPr marL="361950" indent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Les stratégies du lecteur de textes narratifs</a:t>
            </a:r>
          </a:p>
          <a:p>
            <a:pPr marL="361950" indent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Témoignages de classes.</a:t>
            </a:r>
          </a:p>
          <a:p>
            <a:pPr marL="361950" indent="0" algn="l" defTabSz="914400" rtl="0" eaLnBrk="1" latinLnBrk="0" hangingPunct="1">
              <a:buFont typeface="+mj-lt"/>
              <a:buAutoNum type="alphaLcParenR"/>
            </a:pPr>
            <a:endParaRPr lang="fr-FR" sz="600" i="1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defTabSz="914400" rtl="0" eaLnBrk="1" latinLnBrk="0" hangingPunct="1">
              <a:buFont typeface="+mj-lt"/>
              <a:buAutoNum type="arabicPeriod" startAt="3"/>
            </a:pPr>
            <a:r>
              <a:rPr lang="fr-FR" sz="1600" b="1" u="sng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Considération pédagogiques :</a:t>
            </a:r>
          </a:p>
          <a:p>
            <a:pPr marL="361950" indent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Le rapport oral/écrit</a:t>
            </a:r>
          </a:p>
          <a:p>
            <a:pPr marL="361950" indent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L’emploi du temps : 3 types de séances</a:t>
            </a:r>
          </a:p>
          <a:p>
            <a:pPr marL="361950" indent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FR" sz="1400" i="1" u="non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Le « fond » culturel, le lexique…</a:t>
            </a:r>
          </a:p>
          <a:p>
            <a:pPr marL="361950" indent="0" algn="l" defTabSz="914400" rtl="0" eaLnBrk="1" latinLnBrk="0" hangingPunct="1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endParaRPr lang="fr-FR" sz="400" i="1" u="none" kern="1200" baseline="0" dirty="0" smtClean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78642"/>
            <a:ext cx="9144000" cy="57935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42000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Forum “100% de réussite au CP”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 smtClean="0"/>
              <a:t>DSDEN 68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A79F45-5B4F-4D0A-AACB-F4AADEE5B01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1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Mulhouse,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collège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Bel-Air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78642"/>
            <a:ext cx="9144000" cy="57935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42000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Forum “100% de réussite au CP”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marL="0" algn="ctr" defTabSz="914400" rtl="0" eaLnBrk="1" latinLnBrk="0" hangingPunct="1"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 smtClean="0"/>
              <a:t>DSDEN 68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algn="r" defTabSz="914400" rtl="0" eaLnBrk="1" latinLnBrk="0" hangingPunct="1"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A79F45-5B4F-4D0A-AACB-F4AADEE5B01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31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7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Forum “100% de réussite au CP”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DSDEN 68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nagraph.ens-lyon.fr/app.php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146" y="980728"/>
            <a:ext cx="8270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Enseigner la compréhension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l’écrit au CP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2734" y="3429000"/>
            <a:ext cx="529991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Forum « 100 % de réussite au CP »</a:t>
            </a:r>
          </a:p>
          <a:p>
            <a:pPr algn="ctr"/>
            <a:r>
              <a:rPr lang="fr-F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Haut-Rhin</a:t>
            </a:r>
          </a:p>
          <a:p>
            <a:pPr algn="ctr"/>
            <a:r>
              <a:rPr lang="fr-F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 décembre 2017</a:t>
            </a:r>
            <a:endParaRPr lang="fr-FR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410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02669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Il était une fois un grand éléphant, fort comme une montagne. Il répondait au doux nom de Roméo et il était heureux. Enfin, presque</a:t>
            </a:r>
            <a:r>
              <a:rPr lang="mr-IN" sz="2600" dirty="0" smtClean="0"/>
              <a:t>…</a:t>
            </a:r>
            <a:endParaRPr lang="fr-FR" sz="2600" dirty="0" smtClean="0"/>
          </a:p>
          <a:p>
            <a:r>
              <a:rPr lang="fr-FR" sz="2600" dirty="0" smtClean="0"/>
              <a:t>Il avait juste un petit problème. Un tout petit problème de rien du tout mais qui l’embêtait beaucoup.</a:t>
            </a:r>
          </a:p>
          <a:p>
            <a:r>
              <a:rPr lang="fr-FR" sz="2600" dirty="0" smtClean="0"/>
              <a:t>Il était timide, très, très, très timide. Pour un rien, il rougissait, il s’empourprait de la tête aux pieds.</a:t>
            </a:r>
          </a:p>
          <a:p>
            <a:r>
              <a:rPr lang="fr-FR" sz="2600" dirty="0" smtClean="0"/>
              <a:t>C’était horriblement gênant. Les autres l’appelaient « Tomate » et ça le faisait encore plus rougir.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65712"/>
            <a:ext cx="1923542" cy="25922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75657" y="547035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Roméo et Juliette, </a:t>
            </a:r>
            <a:r>
              <a:rPr lang="fr-FR" dirty="0" smtClean="0"/>
              <a:t>Mario Ramos</a:t>
            </a:r>
          </a:p>
          <a:p>
            <a:r>
              <a:rPr lang="fr-FR" dirty="0" smtClean="0"/>
              <a:t>Ed. Pastel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3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7378996"/>
              </p:ext>
            </p:extLst>
          </p:nvPr>
        </p:nvGraphicFramePr>
        <p:xfrm>
          <a:off x="0" y="764704"/>
          <a:ext cx="7620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545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D570E31-9E0C-460C-A8AB-7B42020FA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C83FBA1B-B38F-437C-A4D7-414C58501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476672"/>
            <a:ext cx="57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Comprendre un texte écrit ne va pas de soi 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176" y="1052736"/>
            <a:ext cx="620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Deux définitions plus didactiques : 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La </a:t>
            </a:r>
            <a:r>
              <a:rPr lang="fr-FR" b="1" dirty="0"/>
              <a:t>compréhension du texte selon Catherine </a:t>
            </a:r>
            <a:r>
              <a:rPr lang="fr-FR" b="1" dirty="0" err="1"/>
              <a:t>Tauveron</a:t>
            </a:r>
            <a:r>
              <a:rPr lang="fr-FR" b="1" dirty="0"/>
              <a:t> </a:t>
            </a:r>
            <a:r>
              <a:rPr lang="fr-FR" dirty="0"/>
              <a:t>« </a:t>
            </a:r>
            <a:r>
              <a:rPr lang="fr-FR" i="1" dirty="0"/>
              <a:t>Comprendre est un processus automatisé qui intervient après le déchiffrage des lettres et des mots. On pourrait supposer donc que lire revient à comprendre, ce qui serait exact pour des textes d’information pure. Pour des textes littéraires dits “résistants”, cela se passe autrement pour le lecteur qui peut se heurter à de nombreuses difficultés (niveau de langage, stéréotypes, logiques narratives, relations entre personnages, spécialisation lexicale, syntaxe complexe...). </a:t>
            </a:r>
            <a:r>
              <a:rPr lang="fr-FR" b="1" i="1" dirty="0"/>
              <a:t>C’est en confrontant le lecteur à ces textes qui posent des problèmes de compréhension que l’on peut apprendre à comprendre </a:t>
            </a:r>
            <a:r>
              <a:rPr lang="fr-FR" b="1" dirty="0"/>
              <a:t>» </a:t>
            </a:r>
            <a:r>
              <a:rPr lang="fr-FR" dirty="0"/>
              <a:t>(</a:t>
            </a:r>
            <a:r>
              <a:rPr lang="fr-FR" dirty="0" err="1"/>
              <a:t>Tauveron</a:t>
            </a:r>
            <a:r>
              <a:rPr lang="fr-FR" dirty="0"/>
              <a:t>, citée par </a:t>
            </a:r>
            <a:r>
              <a:rPr lang="fr-FR" dirty="0" err="1"/>
              <a:t>Bouysse</a:t>
            </a:r>
            <a:r>
              <a:rPr lang="fr-FR" dirty="0"/>
              <a:t>, 2006</a:t>
            </a:r>
            <a:r>
              <a:rPr lang="fr-FR" dirty="0" smtClean="0"/>
              <a:t>).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« </a:t>
            </a:r>
            <a:r>
              <a:rPr lang="fr-FR" b="1" dirty="0" smtClean="0"/>
              <a:t>Comprendre c’est savoir raconter. </a:t>
            </a:r>
            <a:r>
              <a:rPr lang="fr-FR" dirty="0" smtClean="0"/>
              <a:t>» Roland </a:t>
            </a:r>
            <a:r>
              <a:rPr lang="fr-FR" dirty="0" err="1" smtClean="0"/>
              <a:t>Goigoux</a:t>
            </a:r>
            <a:endParaRPr lang="fr-FR" dirty="0"/>
          </a:p>
          <a:p>
            <a:pPr algn="just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738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476672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Considérations didactiques :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600" y="93392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Développer des compétences spécifiques :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MEGA\IEN-MULHOUSE-1\REP+\VILLON\GRA\GRA COMPREHENSION LECTURE\Enseigner explicitement la compréhension en lecture en UN COUP D OE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2520"/>
          <a:stretch/>
        </p:blipFill>
        <p:spPr bwMode="auto">
          <a:xfrm>
            <a:off x="395536" y="1556792"/>
            <a:ext cx="6400800" cy="42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70722" y="584027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révision des stratégies et le statut de l’erreur.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57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476672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Considérations didactiques :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600" y="93392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Les stratégies du lecteur de textes narratifs :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0722" y="584027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 révision des stratégies et le statut de l’erreur.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3353" b="6977"/>
          <a:stretch/>
        </p:blipFill>
        <p:spPr>
          <a:xfrm>
            <a:off x="1027547" y="0"/>
            <a:ext cx="4624574" cy="62649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5209" b="2361"/>
          <a:stretch/>
        </p:blipFill>
        <p:spPr>
          <a:xfrm>
            <a:off x="395535" y="0"/>
            <a:ext cx="8406705" cy="6879992"/>
          </a:xfrm>
          <a:prstGeom prst="rect">
            <a:avLst/>
          </a:prstGeom>
        </p:spPr>
      </p:pic>
      <p:pic>
        <p:nvPicPr>
          <p:cNvPr id="10" name="Picture 2" descr="C:\MEGA\IEN-MULHOUSE-1\REP+\VILLON\GRA\GRA COMPREHENSION LECTURE\Enseigner explicitement la compréhension en lecture en UN COUP D OEIL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75" t="12520" r="1513" b="12674"/>
          <a:stretch/>
        </p:blipFill>
        <p:spPr bwMode="auto">
          <a:xfrm rot="21413267">
            <a:off x="2386916" y="1456514"/>
            <a:ext cx="3976414" cy="449807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threePt" dir="t"/>
          </a:scene3d>
          <a:sp3d prstMaterial="matte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2051720" y="1351887"/>
            <a:ext cx="1872208" cy="85297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827584" y="2631353"/>
            <a:ext cx="2664296" cy="238182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139952" y="1628800"/>
            <a:ext cx="144016" cy="223768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427984" y="5029427"/>
            <a:ext cx="2054518" cy="48780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860304" y="938338"/>
            <a:ext cx="2871936" cy="457889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860304" y="5514499"/>
            <a:ext cx="2439888" cy="43478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427984" y="1351887"/>
            <a:ext cx="2304256" cy="3661289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76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476672"/>
            <a:ext cx="415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Considérations pédagogiques  :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93392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L’emploi du temps trois types de séances de « lecture »  :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303253"/>
            <a:ext cx="6696744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/>
              <a:t>1. Des séances pour travailler la compréhension des textes narratifs :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 smtClean="0"/>
              <a:t>A l’oral (le texte est lu par l’enseignant).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 smtClean="0"/>
              <a:t>Permet de travailler les cinq compétences évoquées plus haut.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 smtClean="0"/>
              <a:t>Permet également de développer l’aptitude à s’</a:t>
            </a:r>
            <a:r>
              <a:rPr lang="fr-FR" dirty="0" err="1" smtClean="0"/>
              <a:t>auto-réguler</a:t>
            </a:r>
            <a:r>
              <a:rPr lang="fr-FR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fr-FR" sz="1100" dirty="0"/>
          </a:p>
          <a:p>
            <a:pPr algn="just"/>
            <a:r>
              <a:rPr lang="fr-FR" b="1" u="sng" dirty="0" smtClean="0"/>
              <a:t>2. Des séances pour travailler l’articulation entre le décodage et la construction du sens : 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 smtClean="0"/>
              <a:t>Sur des unités textuelles beaucoup plus courtes : 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 smtClean="0"/>
              <a:t>Les élèves sont en situation de lire et décoder de l’écrit nouveau et inédit.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 smtClean="0"/>
              <a:t>Ils doivent être suffisamment outillés pour pouvoir décoder une grande partie du texte, accéder par voie directe à certains mots et ainsi accéder à sa compréhension.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fr-FR" dirty="0"/>
              <a:t>L’outil ANAGRAPH (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anagraph.ens-lyon.fr/app.php</a:t>
            </a:r>
            <a:r>
              <a:rPr lang="fr-FR" dirty="0" smtClean="0"/>
              <a:t> ) permet ici de jouer un rôle déterminant dans le choix des textes qu’on fait lire aux élèves.</a:t>
            </a:r>
            <a:endParaRPr lang="fr-FR" dirty="0"/>
          </a:p>
          <a:p>
            <a:pPr algn="just"/>
            <a:r>
              <a:rPr lang="fr-FR" b="1" u="sng" dirty="0" smtClean="0"/>
              <a:t>3. Des séances pour enseigner le code et exercer la combinatoire.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344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476672"/>
            <a:ext cx="415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Considérations pédagogiques  :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1600" y="93392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 rapport oral écrit :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9959" y="1412776"/>
            <a:ext cx="5716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Comprendre c’est raconter ! Donc, une activité importante de ces séances se passe, </a:t>
            </a:r>
            <a:r>
              <a:rPr lang="fr-FR" b="1" u="sng" dirty="0" smtClean="0"/>
              <a:t>à l’oral</a:t>
            </a:r>
            <a:r>
              <a:rPr lang="fr-FR" dirty="0" smtClean="0"/>
              <a:t>, sous la forme de rappels de récits.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C’est à l’oral que s’élucide et s’explicite l’implicite.</a:t>
            </a:r>
          </a:p>
          <a:p>
            <a:endParaRPr lang="fr-FR" dirty="0"/>
          </a:p>
          <a:p>
            <a:r>
              <a:rPr lang="fr-FR" dirty="0" smtClean="0"/>
              <a:t>Différentes formes d’échanges oraux possibles :</a:t>
            </a:r>
          </a:p>
          <a:p>
            <a:r>
              <a:rPr lang="fr-FR" dirty="0"/>
              <a:t>	</a:t>
            </a:r>
            <a:r>
              <a:rPr lang="fr-FR" dirty="0" smtClean="0"/>
              <a:t>- Questionnement du maître avec ou sans 	illustrations.</a:t>
            </a:r>
          </a:p>
          <a:p>
            <a:r>
              <a:rPr lang="fr-FR" dirty="0"/>
              <a:t>	</a:t>
            </a:r>
            <a:r>
              <a:rPr lang="fr-FR" dirty="0" smtClean="0"/>
              <a:t>- échanges entre pairs (raconter, reformuler [en 	cascade, à plusieurs, …]) </a:t>
            </a:r>
          </a:p>
          <a:p>
            <a:r>
              <a:rPr lang="fr-FR" dirty="0"/>
              <a:t>	</a:t>
            </a:r>
            <a:r>
              <a:rPr lang="fr-FR" dirty="0" smtClean="0"/>
              <a:t>- jouer la scène avec ou sans marottes. </a:t>
            </a:r>
          </a:p>
          <a:p>
            <a:endParaRPr lang="fr-FR" dirty="0" smtClean="0"/>
          </a:p>
          <a:p>
            <a:r>
              <a:rPr lang="fr-FR" dirty="0" smtClean="0"/>
              <a:t>Explication du vocabulaire, en contexte, en situation.</a:t>
            </a:r>
          </a:p>
        </p:txBody>
      </p:sp>
    </p:spTree>
    <p:extLst>
      <p:ext uri="{BB962C8B-B14F-4D97-AF65-F5344CB8AC3E}">
        <p14:creationId xmlns:p14="http://schemas.microsoft.com/office/powerpoint/2010/main" val="831721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476672"/>
            <a:ext cx="415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Considérations pédagogiques  :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309865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 « fond » culturel et le lexique :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3645024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 smtClean="0"/>
              <a:t>Outils lexicaux dans la classe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 smtClean="0"/>
              <a:t>L’emploi du temps doit intégrer au minimum une séance de compréhension  de textes par semaine (textes lus par l’adulte), tout au long du cycle 2.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 smtClean="0"/>
              <a:t>Lire</a:t>
            </a:r>
            <a:r>
              <a:rPr lang="fr-FR" dirty="0"/>
              <a:t>, écrire, parler dans toutes les disciplines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93833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Proposer un enseignement EXPLICITE de la compréhension :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622702"/>
            <a:ext cx="65527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 smtClean="0"/>
              <a:t>Verbaliser les stratégies du lecteur efficace pour que les élèves identifient les enjeux de la Lecture.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dirty="0" smtClean="0"/>
              <a:t>Expliciter le lien entre ce qu’on est en train de faire et ce qu’on apprend.</a:t>
            </a:r>
          </a:p>
        </p:txBody>
      </p:sp>
    </p:spTree>
    <p:extLst>
      <p:ext uri="{BB962C8B-B14F-4D97-AF65-F5344CB8AC3E}">
        <p14:creationId xmlns:p14="http://schemas.microsoft.com/office/powerpoint/2010/main" val="39795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ating_SmartArt_bullet_l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65E916-49B3-4620-8F80-F3D5FD9EF1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Floating_SmartArt_bullet_list</Template>
  <TotalTime>0</TotalTime>
  <Words>613</Words>
  <Application>Microsoft Office PowerPoint</Application>
  <PresentationFormat>Affichage à l'écran (4:3)</PresentationFormat>
  <Paragraphs>67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Demi Cond</vt:lpstr>
      <vt:lpstr>Franklin Gothic Medium Cond</vt:lpstr>
      <vt:lpstr>Mangal</vt:lpstr>
      <vt:lpstr>Floating_SmartArt_bullet_list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2017-10-26T11:50:01Z</dcterms:created>
  <dcterms:modified xsi:type="dcterms:W3CDTF">2020-10-20T16:48:26Z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TC020116449991</vt:lpwstr>
  </property>
</Properties>
</file>